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02" r:id="rId2"/>
    <p:sldId id="313" r:id="rId3"/>
    <p:sldId id="306" r:id="rId4"/>
    <p:sldId id="304" r:id="rId5"/>
    <p:sldId id="307" r:id="rId6"/>
    <p:sldId id="308" r:id="rId7"/>
    <p:sldId id="312" r:id="rId8"/>
    <p:sldId id="309" r:id="rId9"/>
    <p:sldId id="311" r:id="rId10"/>
    <p:sldId id="300" r:id="rId11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EFF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1B82-BFEB-41C5-B5B6-CB0922AEC3D6}" type="datetimeFigureOut">
              <a:rPr lang="en-ZA" smtClean="0"/>
              <a:t>2015-09-11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6BF1-BC7E-41E4-92B9-6751A36A60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26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4720-D903-4981-94EF-4D5199CCD00A}" type="datetimeFigureOut">
              <a:rPr lang="en-ZA" smtClean="0"/>
              <a:t>2015-09-11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34E3-D96C-48AC-B4A1-CF6541A2E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27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51225" y="854075"/>
            <a:ext cx="3076575" cy="23066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77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34E3-D96C-48AC-B4A1-CF6541A2E0DA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06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2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7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5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4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1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0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7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91" y="2251075"/>
            <a:ext cx="5089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>
              <a:solidFill>
                <a:prstClr val="white"/>
              </a:solidFill>
              <a:latin typeface="Gill Sans" pitchFamily="-84" charset="0"/>
            </a:endParaRP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1400">
              <a:solidFill>
                <a:prstClr val="white"/>
              </a:solidFill>
              <a:latin typeface="Gill Sans Light" pitchFamily="-84" charset="0"/>
            </a:endParaRPr>
          </a:p>
          <a:p>
            <a:r>
              <a:rPr lang="en-US" altLang="en-US" sz="140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37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26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14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03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200">
              <a:solidFill>
                <a:prstClr val="black"/>
              </a:solidFill>
              <a:latin typeface="Gill Snas" charset="0"/>
            </a:endParaRPr>
          </a:p>
        </p:txBody>
      </p:sp>
      <p:pic>
        <p:nvPicPr>
          <p:cNvPr id="6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975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149" y="1806676"/>
            <a:ext cx="7747503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Classification, Reserve &amp; </a:t>
            </a:r>
            <a:r>
              <a:rPr lang="en-US" sz="28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RQO</a:t>
            </a:r>
            <a:r>
              <a:rPr lang="en-US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determination of water resources in the </a:t>
            </a:r>
            <a:r>
              <a:rPr lang="en-US" sz="28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Mvoti</a:t>
            </a:r>
            <a:r>
              <a:rPr lang="en-US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</a:t>
            </a:r>
            <a:r>
              <a:rPr lang="en-US" sz="28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Umzimkulu</a:t>
            </a:r>
            <a:r>
              <a:rPr lang="en-US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Water Management </a:t>
            </a:r>
            <a:r>
              <a:rPr lang="en-US" sz="2800" b="1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Area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RIVER </a:t>
            </a:r>
            <a:r>
              <a:rPr lang="en-US" sz="2800" dirty="0" err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IUAS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DRAFT </a:t>
            </a:r>
            <a:r>
              <a:rPr lang="en-US" sz="2800" dirty="0" err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WRC</a:t>
            </a:r>
            <a:endParaRPr lang="en-US" sz="2800" dirty="0" smtClean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 smtClean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Delana Louw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Rivers for Africa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16 Sept 2015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08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QUESTIONS FOR CLARIFICATION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7845"/>
            <a:ext cx="79156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err="1" smtClean="0">
                <a:latin typeface="Futura Md BT" pitchFamily="34" charset="0"/>
              </a:rPr>
              <a:t>WRC</a:t>
            </a:r>
            <a:r>
              <a:rPr lang="en-ZA" sz="2800" b="1" dirty="0" smtClean="0">
                <a:latin typeface="Futura Md BT" pitchFamily="34" charset="0"/>
              </a:rPr>
              <a:t> and CATCHMENT CONFIGURATION</a:t>
            </a:r>
          </a:p>
          <a:p>
            <a:pPr lvl="1" algn="ctr"/>
            <a:endParaRPr lang="en-ZA" sz="2800" b="1" dirty="0">
              <a:latin typeface="Futura Md BT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itchFamily="34" charset="0"/>
              </a:rPr>
              <a:t>Using maps and the colour coding, provide the </a:t>
            </a:r>
            <a:r>
              <a:rPr lang="en-ZA" sz="2400" dirty="0" err="1" smtClean="0">
                <a:latin typeface="Futura Md BT" pitchFamily="34" charset="0"/>
              </a:rPr>
              <a:t>WRC</a:t>
            </a:r>
            <a:r>
              <a:rPr lang="en-ZA" sz="2400" dirty="0">
                <a:latin typeface="Futura Md BT" pitchFamily="34" charset="0"/>
              </a:rPr>
              <a:t> </a:t>
            </a:r>
            <a:r>
              <a:rPr lang="en-ZA" sz="2400" dirty="0" smtClean="0">
                <a:latin typeface="Futura Md BT" pitchFamily="34" charset="0"/>
              </a:rPr>
              <a:t>for each </a:t>
            </a:r>
            <a:r>
              <a:rPr lang="en-ZA" sz="2400" dirty="0" err="1" smtClean="0">
                <a:latin typeface="Futura Md BT" pitchFamily="34" charset="0"/>
              </a:rPr>
              <a:t>IUA</a:t>
            </a:r>
            <a:r>
              <a:rPr lang="en-ZA" sz="2400" dirty="0" smtClean="0">
                <a:latin typeface="Futura Md BT" pitchFamily="34" charset="0"/>
              </a:rPr>
              <a:t>.</a:t>
            </a:r>
          </a:p>
          <a:p>
            <a:pPr lvl="1"/>
            <a:endParaRPr lang="en-ZA" sz="2400" dirty="0" smtClean="0">
              <a:latin typeface="Futura Md BT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itchFamily="34" charset="0"/>
              </a:rPr>
              <a:t>For each </a:t>
            </a:r>
            <a:r>
              <a:rPr lang="en-ZA" sz="2400" dirty="0" err="1" smtClean="0">
                <a:latin typeface="Futura Md BT" pitchFamily="34" charset="0"/>
              </a:rPr>
              <a:t>IUA</a:t>
            </a:r>
            <a:r>
              <a:rPr lang="en-ZA" sz="2400" dirty="0" smtClean="0">
                <a:latin typeface="Futura Md BT" pitchFamily="34" charset="0"/>
              </a:rPr>
              <a:t> </a:t>
            </a:r>
            <a:r>
              <a:rPr lang="en-ZA" sz="2400" dirty="0">
                <a:latin typeface="Futura Md BT" pitchFamily="34" charset="0"/>
              </a:rPr>
              <a:t> </a:t>
            </a:r>
            <a:r>
              <a:rPr lang="en-ZA" sz="2400" dirty="0" smtClean="0">
                <a:latin typeface="Futura Md BT" pitchFamily="34" charset="0"/>
              </a:rPr>
              <a:t>provide a summary of the interventions required to achieve the Class and Ecological Categories for the catchment configuration.</a:t>
            </a:r>
          </a:p>
          <a:p>
            <a:pPr lvl="1"/>
            <a:endParaRPr lang="en-ZA" sz="2400" dirty="0" smtClean="0">
              <a:latin typeface="Futura Md BT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itchFamily="34" charset="0"/>
              </a:rPr>
              <a:t>These interventions basicall</a:t>
            </a:r>
            <a:r>
              <a:rPr lang="en-ZA" sz="2400" dirty="0" smtClean="0">
                <a:latin typeface="Futura Md BT" pitchFamily="34" charset="0"/>
              </a:rPr>
              <a:t>y provide the implications of the </a:t>
            </a:r>
            <a:r>
              <a:rPr lang="en-ZA" sz="2400" dirty="0" err="1" smtClean="0">
                <a:latin typeface="Futura Md BT" pitchFamily="34" charset="0"/>
              </a:rPr>
              <a:t>WRC</a:t>
            </a:r>
            <a:r>
              <a:rPr lang="en-ZA" sz="2400" dirty="0" smtClean="0">
                <a:latin typeface="Futura Md BT" pitchFamily="34" charset="0"/>
              </a:rPr>
              <a:t> and catchment configuration.</a:t>
            </a:r>
            <a:endParaRPr lang="en-ZA" sz="2400" dirty="0">
              <a:latin typeface="Futura Md B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5299" y="5025829"/>
            <a:ext cx="1953126" cy="1359568"/>
            <a:chOff x="180474" y="4692316"/>
            <a:chExt cx="1953126" cy="1359568"/>
          </a:xfrm>
        </p:grpSpPr>
        <p:sp>
          <p:nvSpPr>
            <p:cNvPr id="5" name="Rectangle 4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37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r="21579"/>
          <a:stretch/>
        </p:blipFill>
        <p:spPr>
          <a:xfrm>
            <a:off x="988462" y="229168"/>
            <a:ext cx="5161547" cy="646532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4695" y="-27384"/>
            <a:ext cx="8578515" cy="628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/>
              <a:t>DRAFT </a:t>
            </a:r>
            <a:r>
              <a:rPr lang="en-GB" sz="3200" b="1" dirty="0" err="1" smtClean="0"/>
              <a:t>WRC</a:t>
            </a:r>
            <a:r>
              <a:rPr lang="en-GB" sz="3200" b="1" dirty="0" smtClean="0"/>
              <a:t>: T4 (</a:t>
            </a:r>
            <a:r>
              <a:rPr lang="en-GB" sz="3200" b="1" dirty="0" err="1" smtClean="0"/>
              <a:t>Mtamvuna</a:t>
            </a:r>
            <a:r>
              <a:rPr lang="en-GB" sz="3200" b="1" dirty="0" smtClean="0"/>
              <a:t>) &amp; T5 (</a:t>
            </a:r>
            <a:r>
              <a:rPr lang="en-GB" sz="3200" b="1" dirty="0" err="1" smtClean="0"/>
              <a:t>Umzimkulu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4378" y="1594806"/>
            <a:ext cx="1953126" cy="1359568"/>
            <a:chOff x="180474" y="4692316"/>
            <a:chExt cx="1953126" cy="1359568"/>
          </a:xfrm>
        </p:grpSpPr>
        <p:sp>
          <p:nvSpPr>
            <p:cNvPr id="19" name="Rectangle 18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110"/>
              </p:ext>
            </p:extLst>
          </p:nvPr>
        </p:nvGraphicFramePr>
        <p:xfrm>
          <a:off x="4250196" y="534246"/>
          <a:ext cx="4773822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82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                                     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T5-1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 and ecology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46051"/>
              </p:ext>
            </p:extLst>
          </p:nvPr>
        </p:nvGraphicFramePr>
        <p:xfrm>
          <a:off x="4803649" y="1626491"/>
          <a:ext cx="4340351" cy="151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35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                                     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T5-2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users/economy.  Six SQs require improvement, mostly related to catchment management and maintaining the riparian buffer.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65052"/>
              </p:ext>
            </p:extLst>
          </p:nvPr>
        </p:nvGraphicFramePr>
        <p:xfrm>
          <a:off x="5661579" y="3583194"/>
          <a:ext cx="3405899" cy="9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89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                                  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T5-3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 and ecology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9085"/>
              </p:ext>
            </p:extLst>
          </p:nvPr>
        </p:nvGraphicFramePr>
        <p:xfrm>
          <a:off x="-2072" y="4422920"/>
          <a:ext cx="3569235" cy="243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45"/>
                <a:gridCol w="225489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T4-1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Goze, Mtamvuna, Hlolweni</a:t>
                      </a:r>
                      <a:endParaRPr lang="en-ZA" dirty="0" smtClean="0"/>
                    </a:p>
                    <a:p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Nonflow related:</a:t>
                      </a:r>
                      <a:r>
                        <a:rPr lang="en-ZA" baseline="0" smtClean="0"/>
                        <a:t>  Catchment management of informal agriculture (overgrazing), removal of alien vegetation.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Right Arrow 29"/>
          <p:cNvSpPr/>
          <p:nvPr/>
        </p:nvSpPr>
        <p:spPr>
          <a:xfrm rot="20159024">
            <a:off x="3626490" y="6099680"/>
            <a:ext cx="800087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ight Arrow 30"/>
          <p:cNvSpPr/>
          <p:nvPr/>
        </p:nvSpPr>
        <p:spPr>
          <a:xfrm rot="10184228">
            <a:off x="2512892" y="572842"/>
            <a:ext cx="1738021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ight Arrow 31"/>
          <p:cNvSpPr/>
          <p:nvPr/>
        </p:nvSpPr>
        <p:spPr>
          <a:xfrm rot="9187942">
            <a:off x="4907945" y="3626917"/>
            <a:ext cx="800087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ight Arrow 32"/>
          <p:cNvSpPr/>
          <p:nvPr/>
        </p:nvSpPr>
        <p:spPr>
          <a:xfrm rot="9150210">
            <a:off x="3989961" y="1727559"/>
            <a:ext cx="800087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33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8687" r="9079" b="11106"/>
          <a:stretch/>
        </p:blipFill>
        <p:spPr>
          <a:xfrm>
            <a:off x="0" y="1004252"/>
            <a:ext cx="7640053" cy="51856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2738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smtClean="0"/>
              <a:t>DRAFT WRC: U1, uMKHOMAZI </a:t>
            </a:r>
            <a:r>
              <a:rPr lang="en-GB" sz="3200" b="1" dirty="0" smtClean="0"/>
              <a:t>RIVER SYSTEM</a:t>
            </a:r>
            <a:endParaRPr lang="en-GB" sz="32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70391"/>
              </p:ext>
            </p:extLst>
          </p:nvPr>
        </p:nvGraphicFramePr>
        <p:xfrm>
          <a:off x="3292578" y="514326"/>
          <a:ext cx="5394222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81"/>
                <a:gridCol w="3203441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aseline="0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;                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IUA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U1-1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Nzinga,</a:t>
                      </a:r>
                      <a:r>
                        <a:rPr lang="en-ZA" baseline="0" smtClean="0"/>
                        <a:t> uMkhomazi</a:t>
                      </a:r>
                      <a:endParaRPr lang="en-ZA" dirty="0" smtClean="0"/>
                    </a:p>
                    <a:p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Catchment </a:t>
                      </a:r>
                      <a:r>
                        <a:rPr lang="en-ZA" dirty="0" smtClean="0"/>
                        <a:t>management to </a:t>
                      </a:r>
                      <a:r>
                        <a:rPr lang="en-ZA" dirty="0" err="1" smtClean="0"/>
                        <a:t>eg</a:t>
                      </a:r>
                      <a:r>
                        <a:rPr lang="en-ZA" baseline="0" dirty="0" smtClean="0"/>
                        <a:t> manage sedimentation.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23669" y="5517486"/>
            <a:ext cx="1953126" cy="1359568"/>
            <a:chOff x="180474" y="4692316"/>
            <a:chExt cx="1953126" cy="1359568"/>
          </a:xfrm>
        </p:grpSpPr>
        <p:sp>
          <p:nvSpPr>
            <p:cNvPr id="20" name="Rectangle 19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6687"/>
              </p:ext>
            </p:extLst>
          </p:nvPr>
        </p:nvGraphicFramePr>
        <p:xfrm>
          <a:off x="4549900" y="1897206"/>
          <a:ext cx="4225154" cy="1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98"/>
                <a:gridCol w="3247856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(SC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MK 21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II)              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IUA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U1-2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Elands</a:t>
                      </a:r>
                      <a:endParaRPr lang="en-ZA" dirty="0" smtClean="0"/>
                    </a:p>
                    <a:p>
                      <a:r>
                        <a:rPr lang="en-ZA" smtClean="0"/>
                        <a:t>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alien veg removal.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Sc MK 21 negative implications for ecology (PES (REC) not maintained)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51001"/>
              </p:ext>
            </p:extLst>
          </p:nvPr>
        </p:nvGraphicFramePr>
        <p:xfrm>
          <a:off x="197390" y="4098724"/>
          <a:ext cx="2586270" cy="151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2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(SC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MK 21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I)              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IUA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U1-3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Sc</a:t>
                      </a:r>
                      <a:r>
                        <a:rPr lang="en-ZA" dirty="0" smtClean="0"/>
                        <a:t> MK 21: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Geomorph</a:t>
                      </a:r>
                      <a:r>
                        <a:rPr lang="en-ZA" baseline="0" dirty="0" smtClean="0"/>
                        <a:t>, Fish, Invert PES and REC will not be maintained.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85416"/>
              </p:ext>
            </p:extLst>
          </p:nvPr>
        </p:nvGraphicFramePr>
        <p:xfrm>
          <a:off x="5910385" y="3601339"/>
          <a:ext cx="3041110" cy="12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11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(SC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MK 21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II)   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IUA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U1-4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Sc MK 21:</a:t>
                      </a:r>
                      <a:r>
                        <a:rPr lang="en-ZA" baseline="0" smtClean="0"/>
                        <a:t> Geomorph, Fish, Invert PES and REC will not be maintained.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ight Arrow 31"/>
          <p:cNvSpPr/>
          <p:nvPr/>
        </p:nvSpPr>
        <p:spPr>
          <a:xfrm rot="9538126">
            <a:off x="1613463" y="874213"/>
            <a:ext cx="1738021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ight Arrow 33"/>
          <p:cNvSpPr/>
          <p:nvPr/>
        </p:nvSpPr>
        <p:spPr>
          <a:xfrm rot="9150210">
            <a:off x="3914112" y="2173433"/>
            <a:ext cx="641355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ight Arrow 35"/>
          <p:cNvSpPr/>
          <p:nvPr/>
        </p:nvSpPr>
        <p:spPr>
          <a:xfrm rot="9150210">
            <a:off x="5100945" y="3886917"/>
            <a:ext cx="772686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ight Arrow 38"/>
          <p:cNvSpPr/>
          <p:nvPr/>
        </p:nvSpPr>
        <p:spPr>
          <a:xfrm rot="19624921">
            <a:off x="2791149" y="4491284"/>
            <a:ext cx="612299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00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5387" r="7500" b="15572"/>
          <a:stretch/>
        </p:blipFill>
        <p:spPr>
          <a:xfrm>
            <a:off x="1066800" y="1058796"/>
            <a:ext cx="7736305" cy="44637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2738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/>
              <a:t>DRAFT </a:t>
            </a:r>
            <a:r>
              <a:rPr lang="en-GB" sz="3200" b="1" dirty="0" err="1" smtClean="0"/>
              <a:t>WRC</a:t>
            </a:r>
            <a:r>
              <a:rPr lang="en-GB" sz="3200" b="1" dirty="0" smtClean="0"/>
              <a:t> </a:t>
            </a:r>
            <a:r>
              <a:rPr lang="en-GB" sz="3200" b="1" smtClean="0"/>
              <a:t>FOR U2, uMngeni </a:t>
            </a:r>
            <a:r>
              <a:rPr lang="en-GB" sz="3200" b="1" dirty="0" smtClean="0"/>
              <a:t>RIVER SYSTEM</a:t>
            </a:r>
            <a:endParaRPr lang="en-GB" sz="32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20718"/>
              </p:ext>
            </p:extLst>
          </p:nvPr>
        </p:nvGraphicFramePr>
        <p:xfrm>
          <a:off x="1034716" y="492243"/>
          <a:ext cx="3814011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485"/>
                <a:gridCol w="1908526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          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U2-2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Karkloof, Yarrow:</a:t>
                      </a:r>
                      <a:r>
                        <a:rPr lang="en-ZA" baseline="0" smtClean="0"/>
                        <a:t> </a:t>
                      </a:r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Riparian buffer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34089" y="2346158"/>
            <a:ext cx="1953126" cy="1359568"/>
            <a:chOff x="180474" y="4692316"/>
            <a:chExt cx="1953126" cy="1359568"/>
          </a:xfrm>
        </p:grpSpPr>
        <p:sp>
          <p:nvSpPr>
            <p:cNvPr id="11" name="Rectangle 10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rgbClr val="FFDB6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45086"/>
              </p:ext>
            </p:extLst>
          </p:nvPr>
        </p:nvGraphicFramePr>
        <p:xfrm>
          <a:off x="5882479" y="535695"/>
          <a:ext cx="2972763" cy="9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76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                       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U2-3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 and ecology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26625"/>
              </p:ext>
            </p:extLst>
          </p:nvPr>
        </p:nvGraphicFramePr>
        <p:xfrm>
          <a:off x="2706827" y="4447440"/>
          <a:ext cx="3753984" cy="24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52"/>
                <a:gridCol w="179773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II                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U2-4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Mpushini, Mshwati,</a:t>
                      </a:r>
                      <a:r>
                        <a:rPr lang="en-ZA" baseline="0" smtClean="0"/>
                        <a:t> uMnsunduze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smtClean="0">
                          <a:solidFill>
                            <a:srgbClr val="FF0000"/>
                          </a:solidFill>
                        </a:rPr>
                        <a:t>Water quality, </a:t>
                      </a:r>
                      <a:r>
                        <a:rPr lang="en-ZA" smtClean="0"/>
                        <a:t>riparian zone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Water quality improvements.</a:t>
                      </a:r>
                    </a:p>
                    <a:p>
                      <a:r>
                        <a:rPr lang="en-ZA" smtClean="0"/>
                        <a:t>uMnsunduze:</a:t>
                      </a:r>
                      <a:r>
                        <a:rPr lang="en-ZA" baseline="0" smtClean="0"/>
                        <a:t> Nutrient loading from Darvill WWTW, catchment runoff, highly polluted Baynespruit. Toxics, </a:t>
                      </a:r>
                      <a:r>
                        <a:rPr lang="en-ZA" i="1" baseline="0" smtClean="0"/>
                        <a:t>E. coli.</a:t>
                      </a:r>
                      <a:endParaRPr lang="en-ZA" i="1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58197"/>
              </p:ext>
            </p:extLst>
          </p:nvPr>
        </p:nvGraphicFramePr>
        <p:xfrm>
          <a:off x="6882065" y="2333849"/>
          <a:ext cx="2442409" cy="1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14"/>
                <a:gridCol w="1448495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U2-5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Mzeku 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Riparian buffer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66547"/>
              </p:ext>
            </p:extLst>
          </p:nvPr>
        </p:nvGraphicFramePr>
        <p:xfrm>
          <a:off x="6498005" y="5364181"/>
          <a:ext cx="2645995" cy="151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95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U2-6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users, economy, ecology (only relevant for one trib – NOT for Umngeni River)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Right Arrow 29"/>
          <p:cNvSpPr/>
          <p:nvPr/>
        </p:nvSpPr>
        <p:spPr>
          <a:xfrm rot="8162870">
            <a:off x="6094059" y="1620453"/>
            <a:ext cx="722065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ight Arrow 33"/>
          <p:cNvSpPr/>
          <p:nvPr/>
        </p:nvSpPr>
        <p:spPr>
          <a:xfrm rot="18667381">
            <a:off x="1535335" y="3786657"/>
            <a:ext cx="800087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ight Arrow 34"/>
          <p:cNvSpPr/>
          <p:nvPr/>
        </p:nvSpPr>
        <p:spPr>
          <a:xfrm rot="18667381">
            <a:off x="4844362" y="3994007"/>
            <a:ext cx="479380" cy="4515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ight Arrow 35"/>
          <p:cNvSpPr/>
          <p:nvPr/>
        </p:nvSpPr>
        <p:spPr>
          <a:xfrm rot="1570124">
            <a:off x="2417987" y="1901378"/>
            <a:ext cx="1155751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ight Arrow 36"/>
          <p:cNvSpPr/>
          <p:nvPr/>
        </p:nvSpPr>
        <p:spPr>
          <a:xfrm rot="18315505">
            <a:off x="7182227" y="5055155"/>
            <a:ext cx="447140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Right Arrow 37"/>
          <p:cNvSpPr/>
          <p:nvPr/>
        </p:nvSpPr>
        <p:spPr>
          <a:xfrm rot="7620450">
            <a:off x="6531303" y="3135279"/>
            <a:ext cx="522898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70309"/>
              </p:ext>
            </p:extLst>
          </p:nvPr>
        </p:nvGraphicFramePr>
        <p:xfrm>
          <a:off x="-3862" y="4171413"/>
          <a:ext cx="2679704" cy="21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73"/>
                <a:gridCol w="1467931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WRC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II                   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UA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 U2-1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Ndiza, Lions, Gzishi:</a:t>
                      </a:r>
                      <a:r>
                        <a:rPr lang="en-ZA" baseline="0" smtClean="0"/>
                        <a:t> </a:t>
                      </a:r>
                      <a:r>
                        <a:rPr lang="en-ZA" smtClean="0"/>
                        <a:t>B/C &amp; 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Riparian zone reinstatement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direct</a:t>
                      </a:r>
                      <a:r>
                        <a:rPr lang="en-ZA" baseline="0" smtClean="0"/>
                        <a:t> impact on users/economy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9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11106" r="24445" b="13289"/>
          <a:stretch/>
        </p:blipFill>
        <p:spPr>
          <a:xfrm>
            <a:off x="2399483" y="1164110"/>
            <a:ext cx="4651022" cy="48880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4089" y="2346158"/>
            <a:ext cx="1953126" cy="1359568"/>
            <a:chOff x="180474" y="4692316"/>
            <a:chExt cx="1953126" cy="1359568"/>
          </a:xfrm>
        </p:grpSpPr>
        <p:sp>
          <p:nvSpPr>
            <p:cNvPr id="4" name="Rectangle 3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49549"/>
              </p:ext>
            </p:extLst>
          </p:nvPr>
        </p:nvGraphicFramePr>
        <p:xfrm>
          <a:off x="-34089" y="4764721"/>
          <a:ext cx="4225154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1"/>
                <a:gridCol w="245444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 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U3-1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Mdloti, Mwangala</a:t>
                      </a:r>
                      <a:endParaRPr lang="en-ZA" dirty="0" smtClean="0"/>
                    </a:p>
                    <a:p>
                      <a:r>
                        <a:rPr lang="en-ZA" smtClean="0"/>
                        <a:t>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erosion control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457200" y="-2738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smtClean="0"/>
              <a:t>DRAFT WRC: U3, uMDLOTI </a:t>
            </a:r>
            <a:r>
              <a:rPr lang="en-GB" sz="3200" b="1" dirty="0" smtClean="0"/>
              <a:t>RIVER SYSTEM</a:t>
            </a:r>
            <a:endParaRPr lang="en-GB" sz="32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64479"/>
              </p:ext>
            </p:extLst>
          </p:nvPr>
        </p:nvGraphicFramePr>
        <p:xfrm>
          <a:off x="6244391" y="4873085"/>
          <a:ext cx="2442409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40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U3-2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14112"/>
              </p:ext>
            </p:extLst>
          </p:nvPr>
        </p:nvGraphicFramePr>
        <p:xfrm>
          <a:off x="4937928" y="611723"/>
          <a:ext cx="4225154" cy="1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1"/>
                <a:gridCol w="245444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 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U3-3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Mona</a:t>
                      </a:r>
                      <a:r>
                        <a:rPr lang="en-ZA" baseline="0" smtClean="0"/>
                        <a:t> B/</a:t>
                      </a:r>
                      <a:r>
                        <a:rPr lang="en-ZA" smtClean="0"/>
                        <a:t>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11884551">
            <a:off x="6142227" y="4428205"/>
            <a:ext cx="1121700" cy="451539"/>
          </a:xfrm>
          <a:prstGeom prst="rightArrow">
            <a:avLst>
              <a:gd name="adj1" fmla="val 4901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ight Arrow 24"/>
          <p:cNvSpPr/>
          <p:nvPr/>
        </p:nvSpPr>
        <p:spPr>
          <a:xfrm rot="19551913">
            <a:off x="1704114" y="4039560"/>
            <a:ext cx="1500089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ight Arrow 27"/>
          <p:cNvSpPr/>
          <p:nvPr/>
        </p:nvSpPr>
        <p:spPr>
          <a:xfrm rot="8646494">
            <a:off x="6366880" y="1711659"/>
            <a:ext cx="1121700" cy="451539"/>
          </a:xfrm>
          <a:prstGeom prst="rightArrow">
            <a:avLst>
              <a:gd name="adj1" fmla="val 4901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57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14599" r="5803" b="15035"/>
          <a:stretch/>
        </p:blipFill>
        <p:spPr>
          <a:xfrm>
            <a:off x="513645" y="559406"/>
            <a:ext cx="8173155" cy="45494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4089" y="2346158"/>
            <a:ext cx="1953126" cy="1359568"/>
            <a:chOff x="180474" y="4692316"/>
            <a:chExt cx="1953126" cy="1359568"/>
          </a:xfrm>
        </p:grpSpPr>
        <p:sp>
          <p:nvSpPr>
            <p:cNvPr id="4" name="Rectangle 3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4583"/>
              </p:ext>
            </p:extLst>
          </p:nvPr>
        </p:nvGraphicFramePr>
        <p:xfrm>
          <a:off x="-34089" y="4764721"/>
          <a:ext cx="4225154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1"/>
                <a:gridCol w="245444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     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U4-1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Mvoti,</a:t>
                      </a:r>
                      <a:r>
                        <a:rPr lang="en-ZA" baseline="0" smtClean="0"/>
                        <a:t> Khamanzi</a:t>
                      </a:r>
                      <a:endParaRPr lang="en-ZA" dirty="0" smtClean="0"/>
                    </a:p>
                    <a:p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</a:t>
                      </a:r>
                      <a:r>
                        <a:rPr lang="en-ZA" baseline="0" smtClean="0"/>
                        <a:t> (forestry &amp; agriculture)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457200" y="-2738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smtClean="0"/>
              <a:t>DRAFT WRC: U4, MVOTI </a:t>
            </a:r>
            <a:r>
              <a:rPr lang="en-GB" sz="3200" b="1" dirty="0" smtClean="0"/>
              <a:t>RIVER SYSTEM</a:t>
            </a:r>
            <a:endParaRPr lang="en-GB" sz="3200" b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27542"/>
              </p:ext>
            </p:extLst>
          </p:nvPr>
        </p:nvGraphicFramePr>
        <p:xfrm>
          <a:off x="5570106" y="1067145"/>
          <a:ext cx="2783672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67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U4-2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14679829">
            <a:off x="6311891" y="4535593"/>
            <a:ext cx="884063" cy="451539"/>
          </a:xfrm>
          <a:prstGeom prst="rightArrow">
            <a:avLst>
              <a:gd name="adj1" fmla="val 4901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ight Arrow 24"/>
          <p:cNvSpPr/>
          <p:nvPr/>
        </p:nvSpPr>
        <p:spPr>
          <a:xfrm rot="18934570">
            <a:off x="1819859" y="4083936"/>
            <a:ext cx="1071657" cy="45153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ight Arrow 27"/>
          <p:cNvSpPr/>
          <p:nvPr/>
        </p:nvSpPr>
        <p:spPr>
          <a:xfrm rot="8646494">
            <a:off x="6158319" y="1814962"/>
            <a:ext cx="778369" cy="451539"/>
          </a:xfrm>
          <a:prstGeom prst="rightArrow">
            <a:avLst>
              <a:gd name="adj1" fmla="val 49017"/>
              <a:gd name="adj2" fmla="val 50000"/>
            </a:avLst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11798"/>
              </p:ext>
            </p:extLst>
          </p:nvPr>
        </p:nvGraphicFramePr>
        <p:xfrm>
          <a:off x="4625921" y="5016579"/>
          <a:ext cx="4225154" cy="1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1"/>
                <a:gridCol w="245444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                               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U4-3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Pambela, Nsuze</a:t>
                      </a:r>
                      <a:r>
                        <a:rPr lang="en-ZA" baseline="0" smtClean="0"/>
                        <a:t> B/</a:t>
                      </a:r>
                      <a:r>
                        <a:rPr lang="en-ZA" smtClean="0"/>
                        <a:t>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Under Sc 42:</a:t>
                      </a:r>
                      <a:r>
                        <a:rPr lang="en-ZA" baseline="0" smtClean="0"/>
                        <a:t>  Geom, Fish REC will not be maintained. (Dam in place)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1758" r="12469" b="20448"/>
          <a:stretch/>
        </p:blipFill>
        <p:spPr>
          <a:xfrm>
            <a:off x="1416756" y="1991401"/>
            <a:ext cx="6762044" cy="37366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4089" y="2346158"/>
            <a:ext cx="1953126" cy="1359568"/>
            <a:chOff x="180474" y="4692316"/>
            <a:chExt cx="1953126" cy="1359568"/>
          </a:xfrm>
        </p:grpSpPr>
        <p:sp>
          <p:nvSpPr>
            <p:cNvPr id="4" name="Rectangle 3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67224"/>
              </p:ext>
            </p:extLst>
          </p:nvPr>
        </p:nvGraphicFramePr>
        <p:xfrm>
          <a:off x="4552917" y="4969291"/>
          <a:ext cx="4225154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1"/>
                <a:gridCol w="245444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       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U6-3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Bivane</a:t>
                      </a:r>
                      <a:endParaRPr lang="en-ZA" dirty="0" smtClean="0"/>
                    </a:p>
                    <a:p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erosion control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68442" y="-27384"/>
            <a:ext cx="8518358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smtClean="0"/>
              <a:t>DRAFT WRC: U6, uMLAZI etc &amp; U7, Lovu</a:t>
            </a:r>
            <a:endParaRPr lang="en-GB" sz="32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35685"/>
              </p:ext>
            </p:extLst>
          </p:nvPr>
        </p:nvGraphicFramePr>
        <p:xfrm>
          <a:off x="2133600" y="664860"/>
          <a:ext cx="3021931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3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U6-1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28606"/>
              </p:ext>
            </p:extLst>
          </p:nvPr>
        </p:nvGraphicFramePr>
        <p:xfrm>
          <a:off x="6061244" y="1239364"/>
          <a:ext cx="3021931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3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U6-2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Right Arrow 26"/>
          <p:cNvSpPr/>
          <p:nvPr/>
        </p:nvSpPr>
        <p:spPr>
          <a:xfrm rot="5080955">
            <a:off x="3371593" y="1723477"/>
            <a:ext cx="706342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17572"/>
              </p:ext>
            </p:extLst>
          </p:nvPr>
        </p:nvGraphicFramePr>
        <p:xfrm>
          <a:off x="217237" y="4895495"/>
          <a:ext cx="3021931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3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U7-1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" name="Right Arrow 28"/>
          <p:cNvSpPr/>
          <p:nvPr/>
        </p:nvSpPr>
        <p:spPr>
          <a:xfrm rot="6832363">
            <a:off x="6330723" y="2488418"/>
            <a:ext cx="1514826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ight Arrow 29"/>
          <p:cNvSpPr/>
          <p:nvPr/>
        </p:nvSpPr>
        <p:spPr>
          <a:xfrm rot="18667381">
            <a:off x="6666882" y="4720200"/>
            <a:ext cx="457708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ight Arrow 30"/>
          <p:cNvSpPr/>
          <p:nvPr/>
        </p:nvSpPr>
        <p:spPr>
          <a:xfrm rot="18249605">
            <a:off x="2292057" y="4204358"/>
            <a:ext cx="1064511" cy="451539"/>
          </a:xfrm>
          <a:prstGeom prst="rightArrow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0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1456" r="22469" b="12764"/>
          <a:stretch/>
        </p:blipFill>
        <p:spPr>
          <a:xfrm>
            <a:off x="2765777" y="840965"/>
            <a:ext cx="5080000" cy="48993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4089" y="2346158"/>
            <a:ext cx="1953126" cy="1359568"/>
            <a:chOff x="180474" y="4692316"/>
            <a:chExt cx="1953126" cy="1359568"/>
          </a:xfrm>
        </p:grpSpPr>
        <p:sp>
          <p:nvSpPr>
            <p:cNvPr id="4" name="Rectangle 3"/>
            <p:cNvSpPr/>
            <p:nvPr/>
          </p:nvSpPr>
          <p:spPr>
            <a:xfrm>
              <a:off x="180474" y="4692316"/>
              <a:ext cx="1588168" cy="135956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3050" y="4746120"/>
              <a:ext cx="1860550" cy="1208193"/>
              <a:chOff x="273050" y="4746120"/>
              <a:chExt cx="1860550" cy="12081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3050" y="5181565"/>
                <a:ext cx="1860550" cy="369332"/>
                <a:chOff x="438150" y="1262194"/>
                <a:chExt cx="1860550" cy="369332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8150" y="1288110"/>
                  <a:ext cx="317500" cy="317500"/>
                </a:xfrm>
                <a:prstGeom prst="ellipse">
                  <a:avLst/>
                </a:prstGeom>
                <a:solidFill>
                  <a:srgbClr val="66FF6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7900" y="1262194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</a:t>
                  </a:r>
                  <a:endParaRPr lang="en-ZA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73050" y="5584981"/>
                <a:ext cx="1841500" cy="369332"/>
                <a:chOff x="438150" y="1631526"/>
                <a:chExt cx="1841500" cy="36933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38150" y="1683358"/>
                  <a:ext cx="317500" cy="3175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58850" y="1631526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III</a:t>
                  </a:r>
                  <a:endParaRPr lang="en-Z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3050" y="4746120"/>
                <a:ext cx="1841500" cy="369332"/>
                <a:chOff x="405397" y="792665"/>
                <a:chExt cx="1841500" cy="369332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5397" y="844497"/>
                  <a:ext cx="317500" cy="3175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26097" y="792665"/>
                  <a:ext cx="1320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mtClean="0"/>
                    <a:t>WRC I</a:t>
                  </a:r>
                  <a:endParaRPr lang="en-ZA"/>
                </a:p>
              </p:txBody>
            </p:sp>
          </p:grpSp>
        </p:grpSp>
      </p:grpSp>
      <p:sp>
        <p:nvSpPr>
          <p:cNvPr id="18" name="Title 1"/>
          <p:cNvSpPr txBox="1">
            <a:spLocks/>
          </p:cNvSpPr>
          <p:nvPr/>
        </p:nvSpPr>
        <p:spPr>
          <a:xfrm>
            <a:off x="168442" y="-27384"/>
            <a:ext cx="8518358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smtClean="0"/>
              <a:t>DRAFT WRC: U8, uMLAZI etc RIVER SYSTEMS</a:t>
            </a:r>
            <a:endParaRPr lang="en-GB" sz="32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87063"/>
              </p:ext>
            </p:extLst>
          </p:nvPr>
        </p:nvGraphicFramePr>
        <p:xfrm>
          <a:off x="1554079" y="5305650"/>
          <a:ext cx="3021931" cy="7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3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        </a:t>
                      </a:r>
                      <a:r>
                        <a:rPr lang="en-ZA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UA U8-1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77202"/>
              </p:ext>
            </p:extLst>
          </p:nvPr>
        </p:nvGraphicFramePr>
        <p:xfrm>
          <a:off x="4211053" y="737192"/>
          <a:ext cx="4225154" cy="13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147"/>
                <a:gridCol w="2264007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>
                          <a:solidFill>
                            <a:schemeClr val="tx1"/>
                          </a:solidFill>
                        </a:rPr>
                        <a:t>WRC II                                      </a:t>
                      </a:r>
                      <a:r>
                        <a:rPr lang="en-ZA" b="1" smtClean="0">
                          <a:solidFill>
                            <a:schemeClr val="tx1"/>
                          </a:solidFill>
                        </a:rPr>
                        <a:t>IUA U8-2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Mtwalume, uMgeni</a:t>
                      </a:r>
                      <a:endParaRPr lang="en-ZA" dirty="0" smtClean="0"/>
                    </a:p>
                    <a:p>
                      <a:r>
                        <a:rPr lang="en-ZA" smtClean="0"/>
                        <a:t>B/C</a:t>
                      </a:r>
                      <a:r>
                        <a:rPr lang="en-ZA" smtClean="0">
                          <a:sym typeface="Wingdings" panose="05000000000000000000" pitchFamily="2" charset="2"/>
                        </a:rPr>
                        <a:t>B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Buffer zone protection, Return flows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smtClean="0"/>
                        <a:t>No implications</a:t>
                      </a:r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18667381">
            <a:off x="3133460" y="4765356"/>
            <a:ext cx="457708" cy="451539"/>
          </a:xfrm>
          <a:prstGeom prst="rightArrow">
            <a:avLst/>
          </a:prstGeom>
          <a:solidFill>
            <a:srgbClr val="9B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ight Arrow 27"/>
          <p:cNvSpPr/>
          <p:nvPr/>
        </p:nvSpPr>
        <p:spPr>
          <a:xfrm rot="6693982">
            <a:off x="5905133" y="2358858"/>
            <a:ext cx="1064511" cy="45153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699</Words>
  <Application>Microsoft Office PowerPoint</Application>
  <PresentationFormat>On-screen Show (4:3)</PresentationFormat>
  <Paragraphs>147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Aharoni</vt:lpstr>
      <vt:lpstr>Arial</vt:lpstr>
      <vt:lpstr>Calibri</vt:lpstr>
      <vt:lpstr>Futura Md BT</vt:lpstr>
      <vt:lpstr>Gill Sans</vt:lpstr>
      <vt:lpstr>Gill Sans Light</vt:lpstr>
      <vt:lpstr>Gill Sans MT</vt:lpstr>
      <vt:lpstr>Gill Snas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Microsoft account</cp:lastModifiedBy>
  <cp:revision>108</cp:revision>
  <cp:lastPrinted>2015-07-19T16:14:46Z</cp:lastPrinted>
  <dcterms:created xsi:type="dcterms:W3CDTF">2014-09-14T15:40:53Z</dcterms:created>
  <dcterms:modified xsi:type="dcterms:W3CDTF">2015-09-11T10:25:09Z</dcterms:modified>
</cp:coreProperties>
</file>